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Mappe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Tabelle1!$B$2:$B$30</c:f>
              <c:numCache>
                <c:formatCode>General</c:formatCode>
                <c:ptCount val="29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31E-4320-B873-B741EA4122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98758720"/>
        <c:axId val="398759376"/>
      </c:lineChart>
      <c:catAx>
        <c:axId val="398758720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398759376"/>
        <c:crosses val="autoZero"/>
        <c:auto val="1"/>
        <c:lblAlgn val="ctr"/>
        <c:lblOffset val="100"/>
        <c:noMultiLvlLbl val="0"/>
      </c:catAx>
      <c:valAx>
        <c:axId val="398759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398758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eg>
</file>

<file path=ppt/media/image3.PN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7CBC6B-A4FD-4F9C-82A6-629B9AB66C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3EF5391-8154-414E-BE38-608CDCB3BA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0B180BA-268E-4113-A1D3-220C53F29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CBD98-607D-4EB8-B59F-C0B86EA93BC7}" type="datetimeFigureOut">
              <a:rPr lang="de-DE" smtClean="0"/>
              <a:t>21.01.2020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8D2BA6E-F0EF-43F5-9CE3-94D9F9473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47D0A52-D372-45D6-B271-FCE977A93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692B-97C6-4C58-8099-8F50AD1E9C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9967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F72151-A584-41FA-88C2-604914F6F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9D24F5F-D722-4C92-B496-B0766A0416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69351E8-A60B-4A3C-B881-8E106E99A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CBD98-607D-4EB8-B59F-C0B86EA93BC7}" type="datetimeFigureOut">
              <a:rPr lang="de-DE" smtClean="0"/>
              <a:t>21.01.2020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F6D2C48-A513-4994-AB3C-13896A546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CCA9CEC-93FB-426C-90FA-53B3A7F6D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692B-97C6-4C58-8099-8F50AD1E9C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6401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9C19A8D-F9A6-4AA4-8D19-7EEC3FFE4A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6D570C0-2847-4EAB-B3FE-4F03301B1F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016874D-F813-45E6-B14A-80FD62B0F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CBD98-607D-4EB8-B59F-C0B86EA93BC7}" type="datetimeFigureOut">
              <a:rPr lang="de-DE" smtClean="0"/>
              <a:t>21.01.2020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335CBC-77DC-4256-B31A-F89869C27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7AA58EE-0382-4E1E-B83C-261ACC15C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692B-97C6-4C58-8099-8F50AD1E9C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3811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CD21AE-6CE2-4DE7-8E6E-1F77B9F42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A0418A1-2C99-4ADA-8447-C223D55B7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F5C7D3-15DB-4919-A9AB-DA322A12B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CBD98-607D-4EB8-B59F-C0B86EA93BC7}" type="datetimeFigureOut">
              <a:rPr lang="de-DE" smtClean="0"/>
              <a:t>21.01.2020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6F47209-910E-4A81-B18C-7EB48D6C4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E6A0C41-B419-456E-9ED5-CED767FAD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692B-97C6-4C58-8099-8F50AD1E9C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2352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E1FE2F-1F38-4D2B-AEDC-F0C81F4BA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D75481-A779-4A08-B10A-E0E1E2CB6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C606585-8219-4757-A457-A05BB7F05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CBD98-607D-4EB8-B59F-C0B86EA93BC7}" type="datetimeFigureOut">
              <a:rPr lang="de-DE" smtClean="0"/>
              <a:t>21.01.2020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80ED198-CCAD-4285-A967-AF43C13E2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1F41010-68D4-4079-A475-B93A175D6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692B-97C6-4C58-8099-8F50AD1E9C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8933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212C20-8570-4808-ADED-5A367E53E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A9022D8-60D1-421D-ACEB-D0A8B022FB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A6902FB-E3C4-4FCB-BE0C-63DBAE3D06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3823FCC-DDB1-427E-8A67-855C6B092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CBD98-607D-4EB8-B59F-C0B86EA93BC7}" type="datetimeFigureOut">
              <a:rPr lang="de-DE" smtClean="0"/>
              <a:t>21.01.2020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8708730-55E8-45F9-BA17-16852E13A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47A054B-ECE8-46D4-9709-E7975F5D5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692B-97C6-4C58-8099-8F50AD1E9C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7081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3FBAF2-6B1E-4F0A-AEB2-9505E9C99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939FF1D-D94A-44AA-BFEB-335AE3A8F1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5437F49-1806-4B11-9308-58A82FCD1A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D60ABED-6263-40A9-B501-8DBBD27C0A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CAF0DB9-F652-46BF-9BA7-53F1DB1B1A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13515CF-6BF8-4C31-B3FE-39829C2A4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CBD98-607D-4EB8-B59F-C0B86EA93BC7}" type="datetimeFigureOut">
              <a:rPr lang="de-DE" smtClean="0"/>
              <a:t>21.01.2020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1ED5511-5245-457F-9346-9D761EF0B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18E9A06-58DE-497D-BC50-71A0E3EAC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692B-97C6-4C58-8099-8F50AD1E9C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018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8EFB7A-1DF8-4495-B08F-7FB116246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F216BFB-B699-4C0B-9E39-703AA4F71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CBD98-607D-4EB8-B59F-C0B86EA93BC7}" type="datetimeFigureOut">
              <a:rPr lang="de-DE" smtClean="0"/>
              <a:t>21.01.2020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76C5C9E-890D-4D7F-BDB8-F1ED1AE21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894B52F-40EE-4D38-A459-D92DE8D13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692B-97C6-4C58-8099-8F50AD1E9C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9787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68665C2-13EA-4ED3-89D4-DF58F7C30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CBD98-607D-4EB8-B59F-C0B86EA93BC7}" type="datetimeFigureOut">
              <a:rPr lang="de-DE" smtClean="0"/>
              <a:t>21.01.2020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8112D78-990C-44DA-9002-84D4E74EA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DD8A6B0-E691-45A0-BE8A-A1675A73C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692B-97C6-4C58-8099-8F50AD1E9C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9947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81F124-E4B8-4B4C-9F37-7C364165B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197FCEB-A11E-49A4-8D5F-5E01A6B7D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0CCBA3D-6696-422C-9F0F-B431070444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2A97948-F702-4748-AB7C-4117A0364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CBD98-607D-4EB8-B59F-C0B86EA93BC7}" type="datetimeFigureOut">
              <a:rPr lang="de-DE" smtClean="0"/>
              <a:t>21.01.2020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BE06BB4-C0A5-49F0-8412-A71A42EA7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DE9C1C3-CCDB-4838-B6A9-EE3AAC20F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692B-97C6-4C58-8099-8F50AD1E9C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2947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3CAD0C-EA9C-4645-8E9E-D44C02355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8B69262-DE91-4D26-81F1-DCAA47D951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0CA2812-7C84-4865-B3A7-426B8751CA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B1C2696-2E16-4BFF-8098-D99C87095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CBD98-607D-4EB8-B59F-C0B86EA93BC7}" type="datetimeFigureOut">
              <a:rPr lang="de-DE" smtClean="0"/>
              <a:t>21.01.2020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B480E22-F272-4544-BA89-A30581D59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95BB549-C0C8-4525-B6CA-4C97E1CC4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6692B-97C6-4C58-8099-8F50AD1E9C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182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49927EA-6071-4108-925D-6607D2CC0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923C390-90F6-4CED-99F4-0A2DA078AA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DC8FF2C-5D90-4DA8-846C-71A45C73A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0CBD98-607D-4EB8-B59F-C0B86EA93BC7}" type="datetimeFigureOut">
              <a:rPr lang="de-DE" smtClean="0"/>
              <a:t>21.01.2020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CDC5493-C091-41C1-BFF8-DA1756B397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EC76744-E6C9-4320-93BA-858C92ABAF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6692B-97C6-4C58-8099-8F50AD1E9C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3537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Ball, Ausrüstung, Sport, Raum enthält.&#10;&#10;Automatisch generierte Beschreibung">
            <a:extLst>
              <a:ext uri="{FF2B5EF4-FFF2-40B4-BE49-F238E27FC236}">
                <a16:creationId xmlns:a16="http://schemas.microsoft.com/office/drawing/2014/main" id="{5B386C43-0ABC-474B-AAD1-A8A701FEF71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238" y="526473"/>
            <a:ext cx="6223616" cy="420716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CC72468-7CEF-4892-8086-6026094CE3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PoolPredictor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D3D667A-0BCA-42A0-A0D7-CD1C1B3EE6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Physical</a:t>
            </a:r>
            <a:r>
              <a:rPr lang="de-DE" dirty="0"/>
              <a:t> Computing WS20 </a:t>
            </a:r>
          </a:p>
          <a:p>
            <a:r>
              <a:rPr lang="de-DE" dirty="0"/>
              <a:t>B.Sc. Marlon Lückert, B.Sc. Julius Neudecker</a:t>
            </a:r>
          </a:p>
        </p:txBody>
      </p:sp>
    </p:spTree>
    <p:extLst>
      <p:ext uri="{BB962C8B-B14F-4D97-AF65-F5344CB8AC3E}">
        <p14:creationId xmlns:p14="http://schemas.microsoft.com/office/powerpoint/2010/main" val="19516752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2FF5EE-2626-47C2-918F-60CD0F2C1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Ausblick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A5D8BA-90AD-4858-8B1F-9F284A9B44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/>
              <a:t>Mögliche zukünftige Anwendungsfälle wären:</a:t>
            </a:r>
          </a:p>
          <a:p>
            <a:pPr lvl="1">
              <a:lnSpc>
                <a:spcPct val="150000"/>
              </a:lnSpc>
            </a:pPr>
            <a:r>
              <a:rPr lang="de-DE" dirty="0"/>
              <a:t>Echtzeitvorhersage bei Live-Übertragungen</a:t>
            </a:r>
          </a:p>
          <a:p>
            <a:pPr lvl="1">
              <a:lnSpc>
                <a:spcPct val="150000"/>
              </a:lnSpc>
            </a:pPr>
            <a:r>
              <a:rPr lang="de-DE" dirty="0"/>
              <a:t>Spieler Training: Was passiert, wenn die Kugel auf bestimmte Weisen angespielt wird?</a:t>
            </a:r>
          </a:p>
          <a:p>
            <a:pPr lvl="1">
              <a:lnSpc>
                <a:spcPct val="150000"/>
              </a:lnSpc>
            </a:pPr>
            <a:endParaRPr lang="de-DE" dirty="0"/>
          </a:p>
          <a:p>
            <a:pPr lvl="1">
              <a:lnSpc>
                <a:spcPct val="1500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25532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92270E-9480-4E13-8755-716189DB8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6AEBE6-117E-4F09-A6BE-646E4672F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Beim </a:t>
            </a:r>
            <a:r>
              <a:rPr lang="de-DE" dirty="0" err="1"/>
              <a:t>Billiardspielen</a:t>
            </a:r>
            <a:r>
              <a:rPr lang="de-DE" dirty="0"/>
              <a:t> kam uns die Idee, dass für unsere Implementierung vom Kalman-Filter das Billiard-Spiel ausgezeichnet geeignet ist:</a:t>
            </a:r>
          </a:p>
          <a:p>
            <a:pPr lvl="1"/>
            <a:r>
              <a:rPr lang="de-DE" dirty="0"/>
              <a:t>Kugeln lassen sich leicht tracken durch farblichen Kontrast auf homogenem Untergrund</a:t>
            </a:r>
          </a:p>
          <a:p>
            <a:pPr lvl="1"/>
            <a:r>
              <a:rPr lang="de-DE" dirty="0"/>
              <a:t>Kugeln verlassen nie den Sichtbereich</a:t>
            </a:r>
          </a:p>
          <a:p>
            <a:pPr lvl="1"/>
            <a:r>
              <a:rPr lang="de-DE" dirty="0"/>
              <a:t>Verhalten bei Zusammenstößen mit der Bande sind einigermaßen genau vorhersehbar</a:t>
            </a:r>
          </a:p>
          <a:p>
            <a:pPr lvl="1"/>
            <a:r>
              <a:rPr lang="de-DE" dirty="0"/>
              <a:t>Verhalten der Kugeln lässt sich mit Constant </a:t>
            </a:r>
            <a:r>
              <a:rPr lang="de-DE" dirty="0" err="1"/>
              <a:t>Acceleration</a:t>
            </a:r>
            <a:r>
              <a:rPr lang="de-DE" dirty="0"/>
              <a:t> Model realitätsnah modellieren: positive Beschleunigung durch Queue sehr kurz und negative Beschleunigung durch stoffbezogene Spielfläche gleichmäßig.</a:t>
            </a:r>
          </a:p>
        </p:txBody>
      </p:sp>
    </p:spTree>
    <p:extLst>
      <p:ext uri="{BB962C8B-B14F-4D97-AF65-F5344CB8AC3E}">
        <p14:creationId xmlns:p14="http://schemas.microsoft.com/office/powerpoint/2010/main" val="662850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2175B7-FD2E-407C-89CD-3AA239408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Erweiterung: Vorhersage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542B2B-5FF7-4BDA-AA28-84F20C48E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Beliebig lange Vorhersage der Position der Kugel mit steigender Unschärfe</a:t>
            </a:r>
          </a:p>
          <a:p>
            <a:endParaRPr lang="de-DE" dirty="0"/>
          </a:p>
          <a:p>
            <a:r>
              <a:rPr lang="de-DE" dirty="0"/>
              <a:t>Vier unterschiedliche Ausprägungen des Designs: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DE" dirty="0"/>
              <a:t>Kalman-Filter 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DE" dirty="0"/>
              <a:t>Kalman-Filter unter Einbeziehung der Banden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DE" dirty="0"/>
              <a:t>Kalman-Filter mit dynamischem Prozessrauschen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DE" dirty="0"/>
              <a:t>Kalman-Filter mit dynamischem Prozessrauschen und Banden</a:t>
            </a:r>
          </a:p>
        </p:txBody>
      </p:sp>
    </p:spTree>
    <p:extLst>
      <p:ext uri="{BB962C8B-B14F-4D97-AF65-F5344CB8AC3E}">
        <p14:creationId xmlns:p14="http://schemas.microsoft.com/office/powerpoint/2010/main" val="987277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00E910-5F4E-4A26-A0DF-6ACDC129C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Vergleich der Implementierungen</a:t>
            </a:r>
          </a:p>
        </p:txBody>
      </p:sp>
      <p:pic>
        <p:nvPicPr>
          <p:cNvPr id="5" name="Inhaltsplatzhalter 4" descr="Ein Bild, das Gruppe, Draht, viele, Haufen enthält.&#10;&#10;Automatisch generierte Beschreibung">
            <a:extLst>
              <a:ext uri="{FF2B5EF4-FFF2-40B4-BE49-F238E27FC236}">
                <a16:creationId xmlns:a16="http://schemas.microsoft.com/office/drawing/2014/main" id="{87EE5256-395E-4783-ABB4-752AFFA1A5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552016" y="1690688"/>
            <a:ext cx="5801784" cy="4351338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4F84645D-38F1-4BE8-9BF3-DFBB0C9C924E}"/>
              </a:ext>
            </a:extLst>
          </p:cNvPr>
          <p:cNvSpPr txBox="1"/>
          <p:nvPr/>
        </p:nvSpPr>
        <p:spPr>
          <a:xfrm rot="19726847">
            <a:off x="6660833" y="4599992"/>
            <a:ext cx="5225143" cy="369332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Diagramm: Vergleich der MSE der Implementierungen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EC13D99-5B1C-4496-8184-AA8AA9E8D4BC}"/>
              </a:ext>
            </a:extLst>
          </p:cNvPr>
          <p:cNvSpPr txBox="1"/>
          <p:nvPr/>
        </p:nvSpPr>
        <p:spPr>
          <a:xfrm>
            <a:off x="748145" y="1859339"/>
            <a:ext cx="42856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dirty="0"/>
              <a:t>Kalman-Filter </a:t>
            </a:r>
          </a:p>
          <a:p>
            <a:pPr marL="457200" indent="-457200">
              <a:buFont typeface="+mj-lt"/>
              <a:buAutoNum type="arabicPeriod"/>
            </a:pPr>
            <a:endParaRPr lang="de-DE" dirty="0"/>
          </a:p>
          <a:p>
            <a:pPr marL="457200" indent="-457200">
              <a:buFont typeface="+mj-lt"/>
              <a:buAutoNum type="arabicPeriod"/>
            </a:pPr>
            <a:r>
              <a:rPr lang="de-DE" dirty="0"/>
              <a:t>Kalman-Filter unter Einbeziehung der Banden</a:t>
            </a:r>
          </a:p>
          <a:p>
            <a:pPr marL="457200" indent="-457200">
              <a:buFont typeface="+mj-lt"/>
              <a:buAutoNum type="arabicPeriod"/>
            </a:pPr>
            <a:endParaRPr lang="de-DE" dirty="0"/>
          </a:p>
          <a:p>
            <a:pPr marL="457200" indent="-457200">
              <a:buFont typeface="+mj-lt"/>
              <a:buAutoNum type="arabicPeriod"/>
            </a:pPr>
            <a:r>
              <a:rPr lang="de-DE" dirty="0"/>
              <a:t>Kalman-Filter mit dynamischem Prozessrauschen</a:t>
            </a:r>
          </a:p>
          <a:p>
            <a:pPr marL="457200" indent="-457200">
              <a:buFont typeface="+mj-lt"/>
              <a:buAutoNum type="arabicPeriod"/>
            </a:pPr>
            <a:endParaRPr lang="de-DE" dirty="0"/>
          </a:p>
          <a:p>
            <a:pPr marL="457200" indent="-457200">
              <a:buFont typeface="+mj-lt"/>
              <a:buAutoNum type="arabicPeriod"/>
            </a:pPr>
            <a:r>
              <a:rPr lang="de-DE" dirty="0"/>
              <a:t>Kalman-Filter mit dynamischem Prozessrauschen und Banden</a:t>
            </a:r>
          </a:p>
          <a:p>
            <a:endParaRPr lang="de-DE" dirty="0"/>
          </a:p>
          <a:p>
            <a:r>
              <a:rPr lang="de-DE" dirty="0"/>
              <a:t>Weil sich die 4. Implementierung als die vielversprechendste herausgestellt hat, haben wir diese weiter untersucht.</a:t>
            </a:r>
          </a:p>
        </p:txBody>
      </p:sp>
    </p:spTree>
    <p:extLst>
      <p:ext uri="{BB962C8B-B14F-4D97-AF65-F5344CB8AC3E}">
        <p14:creationId xmlns:p14="http://schemas.microsoft.com/office/powerpoint/2010/main" val="3838513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128488-C7DE-4762-BA39-06D72E712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sz="3200" dirty="0"/>
              <a:t>Kalman-Filter mit dynamischem Prozessrauschen und Banden</a:t>
            </a:r>
            <a:br>
              <a:rPr lang="de-DE" sz="3200" dirty="0"/>
            </a:br>
            <a:endParaRPr lang="de-DE" sz="32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C99B48-C4F4-468F-B807-23BCAC521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de-DE" dirty="0"/>
              <a:t>Basis: Kalman-Filter</a:t>
            </a:r>
          </a:p>
          <a:p>
            <a:r>
              <a:rPr lang="de-DE" dirty="0"/>
              <a:t>Trifft Ball auf Bande wird Geschwindigkeitsvektor gemäß errechnetem Aufprallwinkel gespiegelt</a:t>
            </a:r>
          </a:p>
          <a:p>
            <a:r>
              <a:rPr lang="de-DE" dirty="0"/>
              <a:t>Um Unschärfe bei der Ermittlung des Aufprallwinkels zu kompensieren, wird Prozessrauschen dynamisch angepasst</a:t>
            </a:r>
          </a:p>
        </p:txBody>
      </p:sp>
      <p:pic>
        <p:nvPicPr>
          <p:cNvPr id="7" name="Grafik 6" descr="Ein Bild, das Monitor, Elektronik, drinnen, Computer enthält.&#10;&#10;Automatisch generierte Beschreibung">
            <a:extLst>
              <a:ext uri="{FF2B5EF4-FFF2-40B4-BE49-F238E27FC236}">
                <a16:creationId xmlns:a16="http://schemas.microsoft.com/office/drawing/2014/main" id="{6879E787-D5B4-4879-994A-A84D2CD135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710" y="1819992"/>
            <a:ext cx="4752172" cy="2945562"/>
          </a:xfrm>
          <a:prstGeom prst="rect">
            <a:avLst/>
          </a:prstGeom>
        </p:spPr>
      </p:pic>
      <p:sp>
        <p:nvSpPr>
          <p:cNvPr id="8" name="Ellipse 7">
            <a:extLst>
              <a:ext uri="{FF2B5EF4-FFF2-40B4-BE49-F238E27FC236}">
                <a16:creationId xmlns:a16="http://schemas.microsoft.com/office/drawing/2014/main" id="{8492E60B-55B5-46E3-A79B-62DFDA2B47C6}"/>
              </a:ext>
            </a:extLst>
          </p:cNvPr>
          <p:cNvSpPr/>
          <p:nvPr/>
        </p:nvSpPr>
        <p:spPr>
          <a:xfrm>
            <a:off x="10196947" y="2170547"/>
            <a:ext cx="295563" cy="31403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6FC06A1C-2701-4112-A08E-E04297876EF4}"/>
              </a:ext>
            </a:extLst>
          </p:cNvPr>
          <p:cNvSpPr/>
          <p:nvPr/>
        </p:nvSpPr>
        <p:spPr>
          <a:xfrm>
            <a:off x="11088429" y="3024919"/>
            <a:ext cx="295563" cy="31403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3BA3C7B8-8D8F-4D8B-93A0-DB8E929F61F4}"/>
              </a:ext>
            </a:extLst>
          </p:cNvPr>
          <p:cNvSpPr/>
          <p:nvPr/>
        </p:nvSpPr>
        <p:spPr>
          <a:xfrm>
            <a:off x="10390914" y="4373418"/>
            <a:ext cx="295563" cy="31403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3966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36C3BC-8133-4024-99B3-67D082F37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Ergebnisse Parametersimulation 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C774DBC-320D-41E2-B7A7-4E4CB41FF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60636" cy="4351338"/>
          </a:xfrm>
        </p:spPr>
        <p:txBody>
          <a:bodyPr/>
          <a:lstStyle/>
          <a:p>
            <a:r>
              <a:rPr lang="de-DE" dirty="0"/>
              <a:t>Simulation sinnvoller Kombinationen zur Bestimmung der idealen Kombination des unterschiedlichen Prozessrauschens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36E061DB-5A06-4B4D-A633-3EA39AFD409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44448"/>
              </p:ext>
            </p:extLst>
          </p:nvPr>
        </p:nvGraphicFramePr>
        <p:xfrm>
          <a:off x="5435599" y="1825625"/>
          <a:ext cx="5638800" cy="41872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97A84791-D922-4D3C-A597-222A0F05F372}"/>
              </a:ext>
            </a:extLst>
          </p:cNvPr>
          <p:cNvSpPr txBox="1"/>
          <p:nvPr/>
        </p:nvSpPr>
        <p:spPr>
          <a:xfrm rot="19726847">
            <a:off x="6642362" y="4756391"/>
            <a:ext cx="5225143" cy="369332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Diagramm: Vergleich Simulationsergebnisse</a:t>
            </a:r>
          </a:p>
        </p:txBody>
      </p:sp>
    </p:spTree>
    <p:extLst>
      <p:ext uri="{BB962C8B-B14F-4D97-AF65-F5344CB8AC3E}">
        <p14:creationId xmlns:p14="http://schemas.microsoft.com/office/powerpoint/2010/main" val="301706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BA53FD-F34A-469C-924D-99A4C6A6F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Ergebnisse Parametersimulation II</a:t>
            </a:r>
            <a:endParaRPr lang="de-DE" dirty="0"/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91F245DE-1E0D-4ABC-AA59-EFBA611DB7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0626262"/>
              </p:ext>
            </p:extLst>
          </p:nvPr>
        </p:nvGraphicFramePr>
        <p:xfrm>
          <a:off x="1293092" y="3653128"/>
          <a:ext cx="4572000" cy="76200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725054">
                  <a:extLst>
                    <a:ext uri="{9D8B030D-6E8A-4147-A177-3AD203B41FA5}">
                      <a16:colId xmlns:a16="http://schemas.microsoft.com/office/drawing/2014/main" val="849161731"/>
                    </a:ext>
                  </a:extLst>
                </a:gridCol>
                <a:gridCol w="798946">
                  <a:extLst>
                    <a:ext uri="{9D8B030D-6E8A-4147-A177-3AD203B41FA5}">
                      <a16:colId xmlns:a16="http://schemas.microsoft.com/office/drawing/2014/main" val="107753569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27500371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46792384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93354803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679976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velocity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mse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noise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mse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fps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mse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2388517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2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99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300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99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10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99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4317091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99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500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99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30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99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083524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10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99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700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99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60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99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03490679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10FF91AC-BA3F-4727-8292-BFAC0D01DD9A}"/>
              </a:ext>
            </a:extLst>
          </p:cNvPr>
          <p:cNvSpPr txBox="1"/>
          <p:nvPr/>
        </p:nvSpPr>
        <p:spPr>
          <a:xfrm>
            <a:off x="1293092" y="1884652"/>
            <a:ext cx="43872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Für unterschiedliche Geschwindigkeiten, Prozessrauschgrößen und Framerates gibt es jeweils andere ideale Kombinationen, welche hier aufgelistet sind</a:t>
            </a:r>
          </a:p>
        </p:txBody>
      </p:sp>
    </p:spTree>
    <p:extLst>
      <p:ext uri="{BB962C8B-B14F-4D97-AF65-F5344CB8AC3E}">
        <p14:creationId xmlns:p14="http://schemas.microsoft.com/office/powerpoint/2010/main" val="2022390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DA140F-F6C4-44BC-82D6-F5171B096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Vorhersage vs. Ground Truth</a:t>
            </a:r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75B1C6CE-D9A8-475F-A6C7-8545EA03B4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38200" y="1808164"/>
            <a:ext cx="5722776" cy="4292080"/>
          </a:xfr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EA147503-9820-484D-B0AA-299634397A4F}"/>
              </a:ext>
            </a:extLst>
          </p:cNvPr>
          <p:cNvSpPr txBox="1">
            <a:spLocks/>
          </p:cNvSpPr>
          <p:nvPr/>
        </p:nvSpPr>
        <p:spPr>
          <a:xfrm>
            <a:off x="6893767" y="1748907"/>
            <a:ext cx="486063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Wie gut sind wir eigentlich für verschiedene Szenarien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334C63F-EF87-43D9-968F-9F7232732C18}"/>
              </a:ext>
            </a:extLst>
          </p:cNvPr>
          <p:cNvSpPr txBox="1"/>
          <p:nvPr/>
        </p:nvSpPr>
        <p:spPr>
          <a:xfrm rot="1639443">
            <a:off x="-1033" y="5017648"/>
            <a:ext cx="5225143" cy="369332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Diagramm: Vergleich Simulationsergebnisse II</a:t>
            </a:r>
          </a:p>
        </p:txBody>
      </p:sp>
    </p:spTree>
    <p:extLst>
      <p:ext uri="{BB962C8B-B14F-4D97-AF65-F5344CB8AC3E}">
        <p14:creationId xmlns:p14="http://schemas.microsoft.com/office/powerpoint/2010/main" val="211802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E95F95-3C5F-4267-8A79-14AC3C7A0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Vorhersage vs. Ground Truth II</a:t>
            </a:r>
          </a:p>
        </p:txBody>
      </p:sp>
      <p:pic>
        <p:nvPicPr>
          <p:cNvPr id="5" name="Inhaltsplatzhalter 4" descr="Ein Bild, das stehend, Gruppe, Zeichnung, schmutzig enthält.&#10;&#10;Automatisch generierte Beschreibung">
            <a:extLst>
              <a:ext uri="{FF2B5EF4-FFF2-40B4-BE49-F238E27FC236}">
                <a16:creationId xmlns:a16="http://schemas.microsoft.com/office/drawing/2014/main" id="{26E423C6-6CF9-4FAC-8109-8CF95A8BA3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38200" y="1888705"/>
            <a:ext cx="5461518" cy="4096136"/>
          </a:xfr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40E08245-B599-4EED-BD41-4F441758B0F6}"/>
              </a:ext>
            </a:extLst>
          </p:cNvPr>
          <p:cNvSpPr txBox="1">
            <a:spLocks/>
          </p:cNvSpPr>
          <p:nvPr/>
        </p:nvSpPr>
        <p:spPr>
          <a:xfrm>
            <a:off x="6893767" y="1748907"/>
            <a:ext cx="486063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Wie gut sind wir eigentlich für verschiedene Szenarien</a:t>
            </a:r>
          </a:p>
          <a:p>
            <a:endParaRPr lang="de-DE" dirty="0"/>
          </a:p>
          <a:p>
            <a:r>
              <a:rPr lang="de-DE" dirty="0"/>
              <a:t>[BOXPLOTS!]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F1CB0DC-B15A-4A98-8389-897B29D1DF07}"/>
              </a:ext>
            </a:extLst>
          </p:cNvPr>
          <p:cNvSpPr txBox="1"/>
          <p:nvPr/>
        </p:nvSpPr>
        <p:spPr>
          <a:xfrm rot="1639443">
            <a:off x="-11859" y="4968876"/>
            <a:ext cx="5419193" cy="369332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Diagramm: Vergleich Simulationsergebnisse [BOXPLOT]</a:t>
            </a:r>
          </a:p>
        </p:txBody>
      </p:sp>
    </p:spTree>
    <p:extLst>
      <p:ext uri="{BB962C8B-B14F-4D97-AF65-F5344CB8AC3E}">
        <p14:creationId xmlns:p14="http://schemas.microsoft.com/office/powerpoint/2010/main" val="36916818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332</Words>
  <Application>Microsoft Office PowerPoint</Application>
  <PresentationFormat>Breitbild</PresentationFormat>
  <Paragraphs>74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</vt:lpstr>
      <vt:lpstr>PoolPredictor</vt:lpstr>
      <vt:lpstr>Motivation</vt:lpstr>
      <vt:lpstr>Erweiterung: Vorhersage</vt:lpstr>
      <vt:lpstr>Vergleich der Implementierungen</vt:lpstr>
      <vt:lpstr>Kalman-Filter mit dynamischem Prozessrauschen und Banden </vt:lpstr>
      <vt:lpstr>Ergebnisse Parametersimulation I</vt:lpstr>
      <vt:lpstr>Ergebnisse Parametersimulation II</vt:lpstr>
      <vt:lpstr>Vorhersage vs. Ground Truth</vt:lpstr>
      <vt:lpstr>Vorhersage vs. Ground Truth II</vt:lpstr>
      <vt:lpstr>Ausblick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PoolPredictor</dc:title>
  <dc:creator>Julius Neudecker</dc:creator>
  <cp:lastModifiedBy>Julius Neudecker</cp:lastModifiedBy>
  <cp:revision>9</cp:revision>
  <dcterms:created xsi:type="dcterms:W3CDTF">2020-01-21T20:10:32Z</dcterms:created>
  <dcterms:modified xsi:type="dcterms:W3CDTF">2020-01-21T21:10:52Z</dcterms:modified>
</cp:coreProperties>
</file>

<file path=docProps/thumbnail.jpeg>
</file>